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AB1557E4-6BB2-E44F-9B0E-F8BB5894A9FD}">
          <p14:sldIdLst>
            <p14:sldId id="257"/>
            <p14:sldId id="258"/>
          </p14:sldIdLst>
        </p14:section>
        <p14:section name="2" id="{2C8D0142-8294-3344-8D9B-44CD63BD10B9}">
          <p14:sldIdLst>
            <p14:sldId id="259"/>
            <p14:sldId id="260"/>
            <p14:sldId id="261"/>
            <p14:sldId id="263"/>
            <p14:sldId id="262"/>
          </p14:sldIdLst>
        </p14:section>
        <p14:section name="3" id="{7DD2D818-17B1-3143-A665-45B245E01BB2}">
          <p14:sldIdLst>
            <p14:sldId id="265"/>
            <p14:sldId id="266"/>
            <p14:sldId id="264"/>
            <p14:sldId id="267"/>
          </p14:sldIdLst>
        </p14:section>
        <p14:section name="4" id="{E371008E-10C8-A54E-8A42-AB024A44417F}">
          <p14:sldIdLst>
            <p14:sldId id="268"/>
            <p14:sldId id="269"/>
          </p14:sldIdLst>
        </p14:section>
        <p14:section name="5" id="{04FE0BD1-D7B2-EC43-BC3D-09591B4EF1E7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70" autoAdjust="0"/>
    <p:restoredTop sz="94660"/>
  </p:normalViewPr>
  <p:slideViewPr>
    <p:cSldViewPr snapToGrid="0">
      <p:cViewPr>
        <p:scale>
          <a:sx n="119" d="100"/>
          <a:sy n="119" d="100"/>
        </p:scale>
        <p:origin x="54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8446-5BAA-4D02-B29B-ACDB18F0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B1A69-3480-43F8-BE8D-F318624F9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D6460-9D4D-4368-BBB1-D980B5BB0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7A00E-8A2D-414A-BFF2-FAAA652E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6214F-066D-41B0-BC46-BF78E1D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6841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69F8-E9D7-4A13-84BF-17740FA4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C6DE2-A495-4361-8718-748F5907B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9215-10DF-4F2E-A481-3AC1573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385B5-847A-4F3A-A898-7D9992CF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9840-4947-4814-9ABE-3069BE63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004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BF64B1-A626-49B2-89E0-64DE3D478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A2365-D409-422E-8649-0277C8834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C92E-601A-4C2F-98A6-63C11849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6FCCD-7A17-42BD-824B-254195CC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8A17-0179-4A44-A2E6-A83FD823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762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20CE-3571-4842-86F7-C277DD9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BA4C-16D2-489E-A395-BF0F82631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483F-9E77-4679-8AC1-F66586EB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4DC2C-E28A-4DA9-A586-01914315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E4657-510A-4C97-9FB1-A4AA53DC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941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A378-5B77-4AA6-AA50-29AFF18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C0BDA-10AC-4EF5-8A89-62A1FF02D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C6CA-C44B-4103-A6C9-C2BC746F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ACAD7-ED31-4F24-955A-90FB2E8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96FA9-EC0B-4EB0-B21C-3BCBB210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045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DAA0-902E-44CA-98C7-3CC40E0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E332-5674-4F8D-8BFB-A31713B88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BD308-3AAB-4FA5-B83C-EF2A995F3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DEC02-AB14-46C1-A326-4487D32E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71ACF-33FC-4250-8D15-513E141E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42F54-67F2-40E5-95C5-9681756E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678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872A-368A-4333-8804-BB9FAE3E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238C-04F2-4823-ABB5-CE8683C4A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10D63-6807-476A-A7D5-AA7C86965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19983-AAB5-479A-8821-7FD725624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C225E-0CD9-425E-8776-6C7B8333B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B7AE2-92EA-4B95-B2D9-FE6028B8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8AB2C-BCFE-4A12-A6C9-DB3995C1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224926-40E0-402B-BCE8-E8497143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845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82A7-36FD-49AC-9FA6-F37827BC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10BB8-F840-412B-A9E3-466AAC10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12516-18C2-4CD2-BA63-1589F920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B503A-13B4-4B21-8667-D672CAC4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717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0F8B1-88DD-485C-9F28-7370C0F1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DFB228-4E68-4EC8-88F2-69B64C1B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B6A06-BD8A-43ED-873C-6CC8A702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90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B6A7-F6EB-48C1-882D-60C1FBC1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5241-622C-4B74-8015-20548658F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00840-1D48-41F1-BA61-096ED57C0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F753F-2B0E-4C5D-9986-CAB028E08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95E5B-93E3-4EF0-935D-70FBBC2C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5E8AB-F63C-403C-9310-FB9AC5EE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90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56D0-4EDE-4488-90C7-58B20AEF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3DC8C-2D08-4E40-BCC8-7865844BF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5680E-6F71-438D-9E71-BDE122277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F26DB-2C45-4151-8952-68926213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95FDF-9E8C-4D3C-B0D9-64C2951B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0907F-7D6B-42E1-8C84-49BFA3E3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493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45EB2-6A0C-46C7-85EF-F19EF427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1856C-CD3E-44BF-8EFB-7318E0CFA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D32FC-C8A0-442D-99EF-6D289FD96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0096C-8D26-4D32-9715-ADA6CA82D210}" type="datetimeFigureOut">
              <a:rPr lang="en-SG" smtClean="0"/>
              <a:t>23/7/23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BE236-D9EB-4EF9-A742-50103D284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7D7AC-4B5A-408D-8B6C-2D014D1EB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117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3703-EB9B-41A3-A555-21FFD631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1F102-4F03-461B-A239-5CFA8458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Title: A Survey of Model-Centric FML Systems</a:t>
            </a:r>
          </a:p>
          <a:p>
            <a:r>
              <a:rPr lang="en-US" dirty="0"/>
              <a:t>Papers to review:</a:t>
            </a:r>
          </a:p>
          <a:p>
            <a:pPr lvl="1"/>
            <a:r>
              <a:rPr lang="en-US" dirty="0"/>
              <a:t>Model fusion (Bryan Low)</a:t>
            </a:r>
          </a:p>
          <a:p>
            <a:pPr lvl="2"/>
            <a:r>
              <a:rPr lang="en-US" dirty="0"/>
              <a:t>Model Fusion for Personalized Learning, </a:t>
            </a:r>
            <a:r>
              <a:rPr lang="en-US" b="1" i="1" dirty="0"/>
              <a:t>Thanh Chi Lam, </a:t>
            </a:r>
            <a:r>
              <a:rPr lang="en-US" b="1" i="1" dirty="0" err="1"/>
              <a:t>Nghia</a:t>
            </a:r>
            <a:r>
              <a:rPr lang="en-US" b="1" i="1" dirty="0"/>
              <a:t> Hoang, </a:t>
            </a:r>
            <a:r>
              <a:rPr lang="en-US" b="1" i="1" dirty="0">
                <a:highlight>
                  <a:srgbClr val="FFFF00"/>
                </a:highlight>
              </a:rPr>
              <a:t>Bryan Kian Hsiang Low, Patrick </a:t>
            </a:r>
            <a:r>
              <a:rPr lang="en-US" b="1" i="1" dirty="0" err="1">
                <a:highlight>
                  <a:srgbClr val="FFFF00"/>
                </a:highlight>
              </a:rPr>
              <a:t>Jaillet</a:t>
            </a:r>
            <a:r>
              <a:rPr lang="en-US" dirty="0"/>
              <a:t> </a:t>
            </a:r>
            <a:r>
              <a:rPr lang="en-US" i="1" dirty="0"/>
              <a:t>Proceedings of the 38th International Conference on Machine Learning</a:t>
            </a:r>
            <a:r>
              <a:rPr lang="en-US" dirty="0"/>
              <a:t>, PMLR 139:5948-5958, 2021.</a:t>
            </a:r>
          </a:p>
          <a:p>
            <a:pPr lvl="2"/>
            <a:r>
              <a:rPr lang="en-US" dirty="0"/>
              <a:t>White-box, Black-box</a:t>
            </a:r>
          </a:p>
          <a:p>
            <a:pPr lvl="2"/>
            <a:r>
              <a:rPr lang="en-US" dirty="0"/>
              <a:t>Focus: learning, influence attacks etc.</a:t>
            </a:r>
          </a:p>
          <a:p>
            <a:pPr lvl="2"/>
            <a:r>
              <a:rPr lang="en-US" dirty="0"/>
              <a:t>??? Assume: Model are fixed and given to the server; no supervised learning by server</a:t>
            </a:r>
          </a:p>
          <a:p>
            <a:pPr lvl="1"/>
            <a:r>
              <a:rPr lang="en-US" dirty="0"/>
              <a:t>Single shot FML (</a:t>
            </a:r>
            <a:r>
              <a:rPr lang="en-US" dirty="0" err="1"/>
              <a:t>Qinbin</a:t>
            </a:r>
            <a:r>
              <a:rPr lang="en-US" dirty="0"/>
              <a:t>, </a:t>
            </a:r>
            <a:r>
              <a:rPr lang="en-US" dirty="0" err="1"/>
              <a:t>zhaomin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Parties: use local data -&gt; </a:t>
            </a:r>
            <a:r>
              <a:rPr lang="en-US" b="1" dirty="0"/>
              <a:t>models (very complex models; server supervised training)</a:t>
            </a:r>
            <a:r>
              <a:rPr lang="en-US" dirty="0"/>
              <a:t> -&gt; FML</a:t>
            </a:r>
          </a:p>
          <a:p>
            <a:pPr lvl="1"/>
            <a:r>
              <a:rPr lang="en-US" dirty="0"/>
              <a:t>Ensemble (Liu </a:t>
            </a:r>
            <a:r>
              <a:rPr lang="en-US" dirty="0" err="1"/>
              <a:t>Ling@Gatech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 query/processing</a:t>
            </a:r>
          </a:p>
          <a:p>
            <a:pPr lvl="1"/>
            <a:r>
              <a:rPr lang="en-US" dirty="0"/>
              <a:t>Pretrained based FML</a:t>
            </a:r>
          </a:p>
          <a:p>
            <a:pPr lvl="1"/>
            <a:r>
              <a:rPr lang="en-US" dirty="0"/>
              <a:t>Model based contractive learning</a:t>
            </a:r>
          </a:p>
          <a:p>
            <a:pPr lvl="1"/>
            <a:r>
              <a:rPr lang="en-US" dirty="0"/>
              <a:t>Model based protection</a:t>
            </a:r>
          </a:p>
          <a:p>
            <a:pPr lvl="1"/>
            <a:r>
              <a:rPr lang="en-US" dirty="0"/>
              <a:t>…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21561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F868C-B8BC-BBE6-0FE2-56FAC64E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16" y="1797031"/>
            <a:ext cx="6192854" cy="3121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38D496-2EA9-DC85-622D-315F8E87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1" y="1463685"/>
            <a:ext cx="5327469" cy="37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2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17E60-93E2-B8D7-BE39-242E9555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17803"/>
            <a:ext cx="7772400" cy="2660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1AB911-26CD-1140-2585-EAC3FED0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35112"/>
            <a:ext cx="7772400" cy="214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0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CF374-C3B4-9A53-F3BC-87F6D8E7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5769"/>
            <a:ext cx="7772400" cy="48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5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14BAD-59E5-333D-5FA9-FEA764866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0"/>
            <a:ext cx="6335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00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8E7CF4-DE3D-8FBE-109C-AE27FB579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86" y="1453076"/>
            <a:ext cx="4465154" cy="3969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EF5BFD-107F-9A53-AB1D-F2CE40485853}"/>
              </a:ext>
            </a:extLst>
          </p:cNvPr>
          <p:cNvSpPr txBox="1"/>
          <p:nvPr/>
        </p:nvSpPr>
        <p:spPr>
          <a:xfrm>
            <a:off x="954986" y="953627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ublic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icense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elector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03CC1-3F2F-E70C-D84F-D799A8268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1332"/>
            <a:ext cx="5295160" cy="2876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CBF0A-C3D6-7C9E-4DB2-59697F9B17F5}"/>
              </a:ext>
            </a:extLst>
          </p:cNvPr>
          <p:cNvSpPr txBox="1"/>
          <p:nvPr/>
        </p:nvSpPr>
        <p:spPr>
          <a:xfrm>
            <a:off x="6511003" y="1253021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Choose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096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98233C-E48F-CDF2-1D2E-DBE67E3D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2" y="1766509"/>
            <a:ext cx="5626458" cy="828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E02A7B-97D4-BDFA-B12C-E1DB7A85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2" y="2917468"/>
            <a:ext cx="5626458" cy="2691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B90D7-0014-DF0C-933B-13275F9E5604}"/>
              </a:ext>
            </a:extLst>
          </p:cNvPr>
          <p:cNvSpPr txBox="1"/>
          <p:nvPr/>
        </p:nvSpPr>
        <p:spPr>
          <a:xfrm>
            <a:off x="1050194" y="1205027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Spawning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.AI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B840E-C614-FD7F-A0D1-0B06957D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956" y="1205027"/>
            <a:ext cx="4112351" cy="24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12FB6C-0DDA-BC69-D7F4-F006BE85CEC7}"/>
              </a:ext>
            </a:extLst>
          </p:cNvPr>
          <p:cNvSpPr txBox="1"/>
          <p:nvPr/>
        </p:nvSpPr>
        <p:spPr>
          <a:xfrm>
            <a:off x="7049556" y="706264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Have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Been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Trained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(Laion-5B)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D13A34-E84C-233A-6748-F848ABDF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742" y="3832658"/>
            <a:ext cx="5164777" cy="24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129F2-8654-32EB-7E25-5922BDC3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981" y="315480"/>
            <a:ext cx="6204852" cy="32550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E8F3F-D527-E654-5D2D-997ACD4DC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7"/>
          <a:stretch/>
        </p:blipFill>
        <p:spPr>
          <a:xfrm>
            <a:off x="95348" y="3942166"/>
            <a:ext cx="6369756" cy="1583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39E74-06CC-C2E4-51B7-838F1DEA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5249785"/>
            <a:ext cx="4992511" cy="147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86B827-CC5C-D54D-C0F6-10D10561893D}"/>
              </a:ext>
            </a:extLst>
          </p:cNvPr>
          <p:cNvSpPr/>
          <p:nvPr/>
        </p:nvSpPr>
        <p:spPr>
          <a:xfrm>
            <a:off x="2568189" y="1165609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C538EE-FFF0-EE3F-E640-90A27531C8FA}"/>
              </a:ext>
            </a:extLst>
          </p:cNvPr>
          <p:cNvGrpSpPr/>
          <p:nvPr/>
        </p:nvGrpSpPr>
        <p:grpSpPr>
          <a:xfrm>
            <a:off x="594527" y="2474616"/>
            <a:ext cx="1423515" cy="923193"/>
            <a:chOff x="594527" y="2443424"/>
            <a:chExt cx="1423515" cy="92319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ACFE677-1254-F0FB-DFDF-FBC6DD6A8AF8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154AE1D-2F66-8E4F-BBA0-847049B8DBB8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69C0968-4C00-B61F-7450-B3185A01B740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Mixworks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291A8-084A-042B-B957-EE7E60224419}"/>
              </a:ext>
            </a:extLst>
          </p:cNvPr>
          <p:cNvGrpSpPr/>
          <p:nvPr/>
        </p:nvGrpSpPr>
        <p:grpSpPr>
          <a:xfrm>
            <a:off x="2494503" y="2474616"/>
            <a:ext cx="1423515" cy="923193"/>
            <a:chOff x="594527" y="2443424"/>
            <a:chExt cx="1423515" cy="92319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41B977F-A8F3-9CAD-EA7F-41E7CA279DC8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20BEEEF-8E99-A724-FD9B-197E518DEBF9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9D03D84-9F1F-97DF-1F73-A864FD2AF14A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Subworks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CD8079-01C9-A381-1B13-DAFDDEC2F5F3}"/>
              </a:ext>
            </a:extLst>
          </p:cNvPr>
          <p:cNvGrpSpPr/>
          <p:nvPr/>
        </p:nvGrpSpPr>
        <p:grpSpPr>
          <a:xfrm>
            <a:off x="4394479" y="2474616"/>
            <a:ext cx="1423515" cy="923193"/>
            <a:chOff x="594527" y="2443424"/>
            <a:chExt cx="1423515" cy="923193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2A4B217-ADF5-9B54-7BE4-CD9726441C5D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A7FF5EA-F4AA-B6CF-9A55-654A723D6C6E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6BD11DB-CFDA-889E-FB4A-7009804AB0C3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Auxworks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63BE9E-7DF1-5557-7612-4E18DB5492EF}"/>
              </a:ext>
            </a:extLst>
          </p:cNvPr>
          <p:cNvCxnSpPr>
            <a:cxnSpLocks/>
          </p:cNvCxnSpPr>
          <p:nvPr/>
        </p:nvCxnSpPr>
        <p:spPr>
          <a:xfrm flipH="1">
            <a:off x="1699006" y="1776151"/>
            <a:ext cx="1245583" cy="85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E245A7-ED61-2B82-0F78-25CA496E9921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3206260" y="1781071"/>
            <a:ext cx="1" cy="84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5E77F-0CA9-A040-BE7F-41870D658767}"/>
              </a:ext>
            </a:extLst>
          </p:cNvPr>
          <p:cNvCxnSpPr>
            <a:cxnSpLocks/>
          </p:cNvCxnSpPr>
          <p:nvPr/>
        </p:nvCxnSpPr>
        <p:spPr>
          <a:xfrm>
            <a:off x="3494737" y="1776151"/>
            <a:ext cx="1218776" cy="85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nip Single Corner of Rectangle 32">
            <a:extLst>
              <a:ext uri="{FF2B5EF4-FFF2-40B4-BE49-F238E27FC236}">
                <a16:creationId xmlns:a16="http://schemas.microsoft.com/office/drawing/2014/main" id="{ACD928EC-B0FC-3136-0383-274989273191}"/>
              </a:ext>
            </a:extLst>
          </p:cNvPr>
          <p:cNvSpPr/>
          <p:nvPr/>
        </p:nvSpPr>
        <p:spPr>
          <a:xfrm>
            <a:off x="3975381" y="1080655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License?</a:t>
            </a:r>
          </a:p>
        </p:txBody>
      </p:sp>
      <p:sp>
        <p:nvSpPr>
          <p:cNvPr id="35" name="Snip Single Corner of Rectangle 34">
            <a:extLst>
              <a:ext uri="{FF2B5EF4-FFF2-40B4-BE49-F238E27FC236}">
                <a16:creationId xmlns:a16="http://schemas.microsoft.com/office/drawing/2014/main" id="{62D2173C-14DA-9E5E-9A0B-12E70B30B708}"/>
              </a:ext>
            </a:extLst>
          </p:cNvPr>
          <p:cNvSpPr/>
          <p:nvPr/>
        </p:nvSpPr>
        <p:spPr>
          <a:xfrm>
            <a:off x="729762" y="3609882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</a:t>
            </a:r>
          </a:p>
        </p:txBody>
      </p:sp>
      <p:sp>
        <p:nvSpPr>
          <p:cNvPr id="36" name="Snip Single Corner of Rectangle 35">
            <a:extLst>
              <a:ext uri="{FF2B5EF4-FFF2-40B4-BE49-F238E27FC236}">
                <a16:creationId xmlns:a16="http://schemas.microsoft.com/office/drawing/2014/main" id="{646653E9-F484-F5ED-9F56-F4A36A82C265}"/>
              </a:ext>
            </a:extLst>
          </p:cNvPr>
          <p:cNvSpPr/>
          <p:nvPr/>
        </p:nvSpPr>
        <p:spPr>
          <a:xfrm>
            <a:off x="2674641" y="3609882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</a:t>
            </a:r>
          </a:p>
        </p:txBody>
      </p:sp>
      <p:sp>
        <p:nvSpPr>
          <p:cNvPr id="37" name="Snip Single Corner of Rectangle 36">
            <a:extLst>
              <a:ext uri="{FF2B5EF4-FFF2-40B4-BE49-F238E27FC236}">
                <a16:creationId xmlns:a16="http://schemas.microsoft.com/office/drawing/2014/main" id="{0B79F82F-EBB9-E4BE-1E4B-82C8FB9095DD}"/>
              </a:ext>
            </a:extLst>
          </p:cNvPr>
          <p:cNvSpPr/>
          <p:nvPr/>
        </p:nvSpPr>
        <p:spPr>
          <a:xfrm>
            <a:off x="4619521" y="3609882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A4DB64-9DB2-F796-A5DE-C9FECEE01CE3}"/>
              </a:ext>
            </a:extLst>
          </p:cNvPr>
          <p:cNvSpPr/>
          <p:nvPr/>
        </p:nvSpPr>
        <p:spPr>
          <a:xfrm>
            <a:off x="1625158" y="603826"/>
            <a:ext cx="955964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USE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9E653FF-56FF-3EF7-8D35-AD252982F0AA}"/>
              </a:ext>
            </a:extLst>
          </p:cNvPr>
          <p:cNvSpPr/>
          <p:nvPr/>
        </p:nvSpPr>
        <p:spPr>
          <a:xfrm>
            <a:off x="227646" y="2442337"/>
            <a:ext cx="955964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USE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115CD86-FF19-968C-8327-FC3FB2F22ED4}"/>
              </a:ext>
            </a:extLst>
          </p:cNvPr>
          <p:cNvSpPr/>
          <p:nvPr/>
        </p:nvSpPr>
        <p:spPr>
          <a:xfrm>
            <a:off x="2712173" y="603826"/>
            <a:ext cx="955964" cy="5085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AVG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91DBDA-A903-BC0D-CEEE-346F3CD67CF4}"/>
              </a:ext>
            </a:extLst>
          </p:cNvPr>
          <p:cNvSpPr/>
          <p:nvPr/>
        </p:nvSpPr>
        <p:spPr>
          <a:xfrm>
            <a:off x="3237128" y="2442337"/>
            <a:ext cx="955964" cy="5085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AVG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0D565F-C402-BD4B-4BCA-F81B7BC66802}"/>
              </a:ext>
            </a:extLst>
          </p:cNvPr>
          <p:cNvSpPr/>
          <p:nvPr/>
        </p:nvSpPr>
        <p:spPr>
          <a:xfrm>
            <a:off x="3844330" y="601367"/>
            <a:ext cx="955964" cy="5085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COPY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353D53-60E1-2FAC-A785-FB5E1283AA8F}"/>
              </a:ext>
            </a:extLst>
          </p:cNvPr>
          <p:cNvSpPr/>
          <p:nvPr/>
        </p:nvSpPr>
        <p:spPr>
          <a:xfrm>
            <a:off x="4785679" y="2374182"/>
            <a:ext cx="955964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USE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D14F6AF-9B4C-E92D-24CF-69994DF9AAF0}"/>
              </a:ext>
            </a:extLst>
          </p:cNvPr>
          <p:cNvSpPr/>
          <p:nvPr/>
        </p:nvSpPr>
        <p:spPr>
          <a:xfrm>
            <a:off x="214937" y="3122357"/>
            <a:ext cx="955964" cy="5085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COPY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375CBB-7417-BD1B-518B-3B4B624EE403}"/>
              </a:ext>
            </a:extLst>
          </p:cNvPr>
          <p:cNvSpPr txBox="1"/>
          <p:nvPr/>
        </p:nvSpPr>
        <p:spPr>
          <a:xfrm>
            <a:off x="5817994" y="289388"/>
            <a:ext cx="2854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Work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Information: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427409-C011-FC95-BC10-819FBD9FBF58}"/>
              </a:ext>
            </a:extLst>
          </p:cNvPr>
          <p:cNvSpPr txBox="1"/>
          <p:nvPr/>
        </p:nvSpPr>
        <p:spPr>
          <a:xfrm>
            <a:off x="5948892" y="2403979"/>
            <a:ext cx="2854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Information: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55403C-4DF2-7C92-B788-43445D075718}"/>
              </a:ext>
            </a:extLst>
          </p:cNvPr>
          <p:cNvSpPr txBox="1"/>
          <p:nvPr/>
        </p:nvSpPr>
        <p:spPr>
          <a:xfrm>
            <a:off x="4085018" y="4455200"/>
            <a:ext cx="4216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Conflicts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and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Restrictions: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22CBF81-963A-7593-7FCB-4BD4E896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655" y="823627"/>
            <a:ext cx="3574439" cy="15505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EE678BF-6661-549C-FF9D-05D6E5ED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10" y="4818812"/>
            <a:ext cx="7378804" cy="19788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807E3FD-078F-BC2D-A918-3186C910F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3"/>
          <a:stretch/>
        </p:blipFill>
        <p:spPr>
          <a:xfrm>
            <a:off x="6474594" y="2835853"/>
            <a:ext cx="4859881" cy="163981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9C6469F-938C-D325-3D0C-AB070CE5A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75" y="4666406"/>
            <a:ext cx="3927384" cy="19931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94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F70C-E175-45E4-80A2-49CF0D5B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8EE1D-93D8-4937-84D3-D985481C6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Definition: model, ensemble, representation.</a:t>
            </a:r>
          </a:p>
          <a:p>
            <a:pPr lvl="1"/>
            <a:r>
              <a:rPr lang="en-US" dirty="0"/>
              <a:t>Taxonomy: </a:t>
            </a:r>
          </a:p>
          <a:p>
            <a:pPr lvl="2"/>
            <a:r>
              <a:rPr lang="en-US" dirty="0"/>
              <a:t>Horizontal, vertical, hybrid, etc.</a:t>
            </a:r>
          </a:p>
          <a:p>
            <a:pPr lvl="1"/>
            <a:r>
              <a:rPr lang="en-US" dirty="0"/>
              <a:t>Challenges and opportunities:</a:t>
            </a:r>
          </a:p>
          <a:p>
            <a:pPr lvl="2"/>
            <a:r>
              <a:rPr lang="en-US" dirty="0"/>
              <a:t>The current def: on-demand training on local data</a:t>
            </a:r>
          </a:p>
          <a:p>
            <a:pPr lvl="2"/>
            <a:r>
              <a:rPr lang="en-US" b="1" dirty="0"/>
              <a:t>Model market</a:t>
            </a:r>
          </a:p>
          <a:p>
            <a:pPr lvl="3"/>
            <a:r>
              <a:rPr lang="en-US" b="1" dirty="0"/>
              <a:t>V0: each party submits its models (without the knowledge of downstream tasks from the server)</a:t>
            </a:r>
          </a:p>
          <a:p>
            <a:pPr lvl="3"/>
            <a:r>
              <a:rPr lang="en-US" b="1" dirty="0"/>
              <a:t>V1: single shot training. each party submits its models (with the knowledge of downstream tasks from the server)</a:t>
            </a:r>
          </a:p>
          <a:p>
            <a:pPr lvl="4"/>
            <a:r>
              <a:rPr lang="en-US" b="1" dirty="0"/>
              <a:t>The server gives parties sensitive or non-sensitive info</a:t>
            </a:r>
          </a:p>
          <a:p>
            <a:pPr lvl="3"/>
            <a:r>
              <a:rPr lang="en-US" b="1" dirty="0"/>
              <a:t>V2: proactive, the server can iteratively request the model training from the local data from each party.=&gt; </a:t>
            </a:r>
            <a:r>
              <a:rPr lang="en-US" b="1" dirty="0" err="1"/>
              <a:t>FedAvg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199506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80E97-0E37-D5C9-23CA-15EBC64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8534"/>
            <a:ext cx="7772400" cy="3956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B7555-447F-87A1-CCC7-775C834F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062787"/>
            <a:ext cx="7772400" cy="13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7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25C7C4-9C7F-1D2E-9A89-C3B5D631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983"/>
            <a:ext cx="7772400" cy="50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76E0C2-6998-C9AF-1A6C-243B46A8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248"/>
          <a:stretch/>
        </p:blipFill>
        <p:spPr>
          <a:xfrm>
            <a:off x="2395330" y="179653"/>
            <a:ext cx="7772400" cy="129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52116-9A10-F655-DA8D-4ACF01989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330" y="1444488"/>
            <a:ext cx="7772400" cy="3116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D165B-676C-F863-6A77-D4C20ECAB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662438"/>
            <a:ext cx="7772400" cy="15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3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C61C8-2081-B85C-6924-DBF54EC5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2" y="110795"/>
            <a:ext cx="5973355" cy="323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D3164-4A2A-804F-5B10-0975F8EE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762" y="3513316"/>
            <a:ext cx="5331087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0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2C41E-E63B-62E8-153B-0A85A658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7" y="1002771"/>
            <a:ext cx="10994986" cy="41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E1D401-2566-8867-ED8B-61E2AB3E1BCA}"/>
              </a:ext>
            </a:extLst>
          </p:cNvPr>
          <p:cNvSpPr txBox="1"/>
          <p:nvPr/>
        </p:nvSpPr>
        <p:spPr>
          <a:xfrm>
            <a:off x="1033326" y="1053220"/>
            <a:ext cx="9985194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Datasets or Databases</a:t>
            </a:r>
            <a:r>
              <a:rPr lang="en-SG" sz="1800" dirty="0">
                <a:effectLst/>
                <a:latin typeface="LinLibertineT"/>
              </a:rPr>
              <a:t>: CC0-1.0, ODC-By &gt; CC BY &gt; C-UDA &gt; LGPL-LR.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Software</a:t>
            </a:r>
            <a:r>
              <a:rPr lang="en-SG" sz="1800" dirty="0">
                <a:effectLst/>
                <a:latin typeface="LinLibertineT"/>
              </a:rPr>
              <a:t>: Apache-2.0, AFL-3.0, Artistic-2.0, ECL-2.0 &gt; MIT, BSD-3-Clause&amp;-Clear, BSL-1.0, BSD-2-Clause, NCSA </a:t>
            </a:r>
            <a:r>
              <a:rPr lang="en-SG" sz="1800" dirty="0">
                <a:effectLst/>
                <a:latin typeface="txsys"/>
              </a:rPr>
              <a:t>≈ </a:t>
            </a:r>
            <a:r>
              <a:rPr lang="en-SG" sz="1800" dirty="0">
                <a:effectLst/>
                <a:latin typeface="LinLibertineT"/>
              </a:rPr>
              <a:t>Ms-PL &gt; WTFPL-2.0, </a:t>
            </a:r>
            <a:r>
              <a:rPr lang="en-SG" sz="1800" dirty="0" err="1">
                <a:effectLst/>
                <a:latin typeface="LinLibertineT"/>
              </a:rPr>
              <a:t>Unlicense</a:t>
            </a:r>
            <a:r>
              <a:rPr lang="en-SG" sz="1800" dirty="0">
                <a:effectLst/>
                <a:latin typeface="LinLibertineT"/>
              </a:rPr>
              <a:t>, ISC, </a:t>
            </a:r>
            <a:r>
              <a:rPr lang="en-SG" sz="1800" dirty="0" err="1">
                <a:effectLst/>
                <a:latin typeface="LinLibertineT"/>
              </a:rPr>
              <a:t>Zlib</a:t>
            </a:r>
            <a:r>
              <a:rPr lang="en-SG" sz="1800" dirty="0">
                <a:effectLst/>
                <a:latin typeface="LinLibertineT"/>
              </a:rPr>
              <a:t>, PostgreSQL. </a:t>
            </a:r>
            <a:endParaRPr lang="en-SG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Models</a:t>
            </a:r>
            <a:r>
              <a:rPr lang="en-SG" sz="1800" dirty="0">
                <a:effectLst/>
                <a:latin typeface="LinLibertineT"/>
              </a:rPr>
              <a:t>: Apache-2.0, AFL-3.0, Artistic-2.0, ECL-2.0 &gt; </a:t>
            </a:r>
            <a:r>
              <a:rPr lang="en-SG" sz="1800" dirty="0" err="1">
                <a:effectLst/>
                <a:latin typeface="LinLibertineT"/>
              </a:rPr>
              <a:t>OpenRAIL</a:t>
            </a:r>
            <a:r>
              <a:rPr lang="en-SG" sz="1800" dirty="0">
                <a:effectLst/>
                <a:latin typeface="LinLibertineT"/>
              </a:rPr>
              <a:t> and its derivatives </a:t>
            </a:r>
            <a:endParaRPr lang="en-SG" dirty="0"/>
          </a:p>
          <a:p>
            <a:pPr>
              <a:lnSpc>
                <a:spcPct val="150000"/>
              </a:lnSpc>
            </a:pPr>
            <a:endParaRPr lang="en-SG" sz="1800" dirty="0">
              <a:effectLst/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SG" sz="1800" dirty="0" err="1">
                <a:effectLst/>
                <a:latin typeface="LinLibertineT"/>
              </a:rPr>
              <a:t>CreativeML</a:t>
            </a:r>
            <a:r>
              <a:rPr lang="en-SG" dirty="0">
                <a:latin typeface="LinLibertineT"/>
              </a:rPr>
              <a:t> </a:t>
            </a:r>
            <a:r>
              <a:rPr lang="en-SG" sz="1800" dirty="0" err="1">
                <a:effectLst/>
                <a:latin typeface="LinLibertineT"/>
              </a:rPr>
              <a:t>OpenRAIL</a:t>
            </a:r>
            <a:r>
              <a:rPr lang="en-SG" sz="1800" dirty="0">
                <a:effectLst/>
                <a:latin typeface="LinLibertineT"/>
              </a:rPr>
              <a:t>-M</a:t>
            </a:r>
            <a:r>
              <a:rPr lang="en-SG" dirty="0">
                <a:latin typeface="LinLibertineTI"/>
              </a:rPr>
              <a:t>:</a:t>
            </a:r>
            <a:endParaRPr lang="en-SG" sz="1800" dirty="0">
              <a:effectLst/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SG" sz="1800" i="1" dirty="0">
                <a:effectLst/>
                <a:latin typeface="LinLibertineTI"/>
              </a:rPr>
              <a:t>	Therefore You cannot use the Model and the Derivatives of the Model for the specified restricted uses ... </a:t>
            </a:r>
            <a:r>
              <a:rPr lang="en-SG" i="1" dirty="0">
                <a:latin typeface="LinLibertineTI"/>
              </a:rPr>
              <a:t>You shall require all of Your users who use the Model or a Derivative of the Model to comply with the terms of this paragraph. </a:t>
            </a:r>
          </a:p>
          <a:p>
            <a:pPr>
              <a:lnSpc>
                <a:spcPct val="150000"/>
              </a:lnSpc>
            </a:pPr>
            <a:r>
              <a:rPr lang="en-SG" i="1" dirty="0">
                <a:latin typeface="LinLibertineTI"/>
              </a:rPr>
              <a:t>	You shall undertake reasonable efforts to use the latest version of the Model </a:t>
            </a:r>
          </a:p>
          <a:p>
            <a:pPr>
              <a:lnSpc>
                <a:spcPct val="150000"/>
              </a:lnSpc>
            </a:pPr>
            <a:endParaRPr lang="en-S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581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9810F0-2A32-0904-C1E8-186D453E117E}"/>
              </a:ext>
            </a:extLst>
          </p:cNvPr>
          <p:cNvSpPr txBox="1"/>
          <p:nvPr/>
        </p:nvSpPr>
        <p:spPr>
          <a:xfrm>
            <a:off x="1033326" y="1303596"/>
            <a:ext cx="10125348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800" b="1" dirty="0">
                <a:effectLst/>
                <a:latin typeface="LinLibertineT"/>
              </a:rPr>
              <a:t>Copyrightable</a:t>
            </a:r>
            <a:r>
              <a:rPr lang="en-US" sz="1800" dirty="0">
                <a:effectLst/>
                <a:latin typeface="LinLibertineT"/>
              </a:rPr>
              <a:t> 🤔</a:t>
            </a:r>
            <a:endParaRPr lang="en-US" altLang="zh-CN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latin typeface="LinLibertineTI"/>
              </a:rPr>
              <a:t>	</a:t>
            </a:r>
            <a:r>
              <a:rPr lang="en-US" altLang="zh-CN" i="1" dirty="0">
                <a:latin typeface="LinLibertineTI"/>
              </a:rPr>
              <a:t>L</a:t>
            </a:r>
            <a:r>
              <a:rPr lang="en-SG" i="1" dirty="0" err="1">
                <a:latin typeface="LinLibertineTI"/>
              </a:rPr>
              <a:t>evel</a:t>
            </a:r>
            <a:r>
              <a:rPr lang="en-SG" i="1" dirty="0">
                <a:latin typeface="LinLibertineTI"/>
              </a:rPr>
              <a:t> of creativity and originality</a:t>
            </a:r>
            <a:r>
              <a:rPr lang="en-US" altLang="zh-CN" i="1" dirty="0">
                <a:latin typeface="LinLibertineTI"/>
              </a:rPr>
              <a:t>.</a:t>
            </a:r>
            <a:endParaRPr lang="en-US" i="1" dirty="0"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latin typeface="LinLibertineTI"/>
              </a:rPr>
              <a:t>	</a:t>
            </a:r>
            <a:r>
              <a:rPr lang="en-US" altLang="zh-CN" i="1" dirty="0">
                <a:latin typeface="LinLibertineTI"/>
              </a:rPr>
              <a:t>P</a:t>
            </a:r>
            <a:r>
              <a:rPr lang="en-SG" i="1" dirty="0" err="1">
                <a:latin typeface="LinLibertineTI"/>
              </a:rPr>
              <a:t>resence</a:t>
            </a:r>
            <a:r>
              <a:rPr lang="en-SG" i="1" dirty="0">
                <a:latin typeface="LinLibertineTI"/>
              </a:rPr>
              <a:t> of at least minimal human creative effort at the time the work is produced</a:t>
            </a:r>
            <a:r>
              <a:rPr lang="en-US" altLang="zh-CN" i="1" dirty="0">
                <a:latin typeface="LinLibertineTI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i="1" dirty="0">
                <a:effectLst/>
                <a:latin typeface="LinLibertineTI"/>
              </a:rPr>
              <a:t>	Authorship -&gt; </a:t>
            </a:r>
            <a:r>
              <a:rPr lang="en-SG" i="1" dirty="0">
                <a:latin typeface="LinLibertineTI"/>
              </a:rPr>
              <a:t>O</a:t>
            </a:r>
            <a:r>
              <a:rPr lang="en-SG" sz="1800" dirty="0">
                <a:effectLst/>
                <a:latin typeface="LinLibertineTI"/>
              </a:rPr>
              <a:t>riginal intellectual conceptions.</a:t>
            </a:r>
            <a:endParaRPr lang="en-SG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endParaRPr lang="en-SG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r>
              <a:rPr lang="en-SG" sz="1800" dirty="0">
                <a:effectLst/>
                <a:latin typeface="LinLibertineT"/>
              </a:rPr>
              <a:t>Stable Diffusion License: </a:t>
            </a:r>
          </a:p>
          <a:p>
            <a:pPr>
              <a:lnSpc>
                <a:spcPct val="150000"/>
              </a:lnSpc>
            </a:pPr>
            <a:r>
              <a:rPr lang="en-SG" i="1" dirty="0">
                <a:latin typeface="LinLibertineT"/>
              </a:rPr>
              <a:t>	</a:t>
            </a:r>
            <a:r>
              <a:rPr lang="en-SG" sz="1800" i="1" dirty="0">
                <a:effectLst/>
                <a:latin typeface="LinLibertineTI"/>
              </a:rPr>
              <a:t>Licensor claims no rights in the Output You generate using the Model</a:t>
            </a:r>
            <a:r>
              <a:rPr lang="en-SG" sz="1800" i="1" dirty="0">
                <a:effectLst/>
                <a:latin typeface="LinLibertineT"/>
              </a:rPr>
              <a:t>. </a:t>
            </a:r>
          </a:p>
          <a:p>
            <a:pPr>
              <a:lnSpc>
                <a:spcPct val="150000"/>
              </a:lnSpc>
            </a:pPr>
            <a:endParaRPr lang="en-SG" i="1" dirty="0"/>
          </a:p>
          <a:p>
            <a:pPr>
              <a:lnSpc>
                <a:spcPct val="150000"/>
              </a:lnSpc>
            </a:pPr>
            <a:r>
              <a:rPr lang="en-SG" sz="1800" dirty="0" err="1">
                <a:effectLst/>
                <a:latin typeface="LinLibertineT"/>
              </a:rPr>
              <a:t>OpenAI</a:t>
            </a:r>
            <a:r>
              <a:rPr lang="en-SG" sz="1800" dirty="0">
                <a:effectLst/>
                <a:latin typeface="LinLibertineT"/>
              </a:rPr>
              <a:t> </a:t>
            </a:r>
            <a:r>
              <a:rPr lang="en-SG" sz="1800" dirty="0" err="1">
                <a:effectLst/>
                <a:latin typeface="LinLibertineT"/>
              </a:rPr>
              <a:t>Sharing&amp;Publication</a:t>
            </a:r>
            <a:r>
              <a:rPr lang="en-SG" sz="1800" dirty="0">
                <a:effectLst/>
                <a:latin typeface="LinLibertineT"/>
              </a:rPr>
              <a:t> Policy</a:t>
            </a:r>
            <a:r>
              <a:rPr lang="en-SG" dirty="0">
                <a:latin typeface="LinLibertineT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SG" sz="1800" i="1" dirty="0">
                <a:effectLst/>
                <a:latin typeface="LinLibertineT"/>
              </a:rPr>
              <a:t>	</a:t>
            </a:r>
            <a:r>
              <a:rPr lang="en-SG" sz="1800" i="1" dirty="0">
                <a:effectLst/>
                <a:latin typeface="LinLibertineTI"/>
              </a:rPr>
              <a:t>The published content is attributed to your name or company</a:t>
            </a:r>
            <a:r>
              <a:rPr lang="en-SG" sz="1800" i="1" dirty="0">
                <a:effectLst/>
                <a:latin typeface="LinLibertineT"/>
              </a:rPr>
              <a:t>. </a:t>
            </a:r>
            <a:endParaRPr lang="en-SG" i="1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SG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784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11104</TotalTime>
  <Words>486</Words>
  <Application>Microsoft Macintosh PowerPoint</Application>
  <PresentationFormat>Widescreen</PresentationFormat>
  <Paragraphs>71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LinLibertineT</vt:lpstr>
      <vt:lpstr>LinLibertineTB</vt:lpstr>
      <vt:lpstr>LinLibertineTI</vt:lpstr>
      <vt:lpstr>Microsoft YaHei</vt:lpstr>
      <vt:lpstr>Microsoft YaHei UI</vt:lpstr>
      <vt:lpstr>txsys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 Bingsheng</dc:creator>
  <cp:lastModifiedBy>Duan Moming</cp:lastModifiedBy>
  <cp:revision>69</cp:revision>
  <dcterms:created xsi:type="dcterms:W3CDTF">2022-12-19T02:25:03Z</dcterms:created>
  <dcterms:modified xsi:type="dcterms:W3CDTF">2023-07-24T01:13:39Z</dcterms:modified>
</cp:coreProperties>
</file>